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54" r:id="rId1"/>
  </p:sldMasterIdLst>
  <p:notesMasterIdLst>
    <p:notesMasterId r:id="rId20"/>
  </p:notesMasterIdLst>
  <p:handoutMasterIdLst>
    <p:handoutMasterId r:id="rId21"/>
  </p:handoutMasterIdLst>
  <p:sldIdLst>
    <p:sldId id="257" r:id="rId2"/>
    <p:sldId id="337" r:id="rId3"/>
    <p:sldId id="338" r:id="rId4"/>
    <p:sldId id="339" r:id="rId5"/>
    <p:sldId id="341" r:id="rId6"/>
    <p:sldId id="340" r:id="rId7"/>
    <p:sldId id="352" r:id="rId8"/>
    <p:sldId id="342" r:id="rId9"/>
    <p:sldId id="350" r:id="rId10"/>
    <p:sldId id="351" r:id="rId11"/>
    <p:sldId id="343" r:id="rId12"/>
    <p:sldId id="344" r:id="rId13"/>
    <p:sldId id="345" r:id="rId14"/>
    <p:sldId id="348" r:id="rId15"/>
    <p:sldId id="346" r:id="rId16"/>
    <p:sldId id="347" r:id="rId17"/>
    <p:sldId id="349" r:id="rId18"/>
    <p:sldId id="286" r:id="rId19"/>
  </p:sldIdLst>
  <p:sldSz cx="9144000" cy="6858000" type="screen4x3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B2B2B2"/>
    <a:srgbClr val="C0C0C0"/>
    <a:srgbClr val="000000"/>
    <a:srgbClr val="808080"/>
    <a:srgbClr val="DDDDDD"/>
    <a:srgbClr val="045882"/>
    <a:srgbClr val="5F5F5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41" autoAdjust="0"/>
  </p:normalViewPr>
  <p:slideViewPr>
    <p:cSldViewPr>
      <p:cViewPr varScale="1">
        <p:scale>
          <a:sx n="71" d="100"/>
          <a:sy n="71" d="100"/>
        </p:scale>
        <p:origin x="-8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028" y="-96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893763"/>
            <a:ext cx="4781550" cy="3586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9488" y="4876800"/>
            <a:ext cx="5205412" cy="4606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736" tIns="47028" rIns="95736" bIns="47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spcBef>
        <a:spcPct val="30000"/>
      </a:spcBef>
      <a:spcAft>
        <a:spcPct val="0"/>
      </a:spcAft>
      <a:buChar char="•"/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95300" indent="-228600" algn="l" rtl="0" eaLnBrk="0" fontAlgn="base" hangingPunct="0">
      <a:spcBef>
        <a:spcPct val="30000"/>
      </a:spcBef>
      <a:spcAft>
        <a:spcPct val="0"/>
      </a:spcAft>
      <a:buChar char="•"/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781050" indent="-247650" algn="l" rtl="0" eaLnBrk="0" fontAlgn="base" hangingPunct="0">
      <a:spcBef>
        <a:spcPct val="30000"/>
      </a:spcBef>
      <a:spcAft>
        <a:spcPct val="0"/>
      </a:spcAft>
      <a:buChar char="•"/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066800" indent="-238125" algn="l" rtl="0" eaLnBrk="0" fontAlgn="base" hangingPunct="0">
      <a:spcBef>
        <a:spcPct val="30000"/>
      </a:spcBef>
      <a:spcAft>
        <a:spcPct val="0"/>
      </a:spcAft>
      <a:buChar char="•"/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343025" indent="-228600" algn="l" rtl="0" eaLnBrk="0" fontAlgn="base" hangingPunct="0">
      <a:spcBef>
        <a:spcPct val="30000"/>
      </a:spcBef>
      <a:spcAft>
        <a:spcPct val="0"/>
      </a:spcAft>
      <a:buChar char="•"/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3" descr="b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888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3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31913" y="2205038"/>
            <a:ext cx="6248400" cy="1828800"/>
          </a:xfrm>
        </p:spPr>
        <p:txBody>
          <a:bodyPr anchor="ctr"/>
          <a:lstStyle>
            <a:lvl1pPr algn="ctr">
              <a:defRPr sz="2900"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4941888"/>
            <a:ext cx="3810000" cy="990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500" b="1"/>
            </a:lvl1pPr>
          </a:lstStyle>
          <a:p>
            <a:r>
              <a:rPr lang="de-DE"/>
              <a:t>Klicken Sie, um das Format des Untertitel-Masters zu bearbeiten.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10BF59-81CC-46E6-8C93-1D77AA14A4B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68CBC-7A2F-4A0D-8CEB-B692901B95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5588" y="1052513"/>
            <a:ext cx="2070100" cy="51355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1052513"/>
            <a:ext cx="6057900" cy="513556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D0B8-58AE-46DE-A461-30AC60A90D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494C9-71C1-4925-B2C1-F78DC6161E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01F2D-C6B0-4F65-9F2C-C0742ABD83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844675"/>
            <a:ext cx="4064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1688" y="1844675"/>
            <a:ext cx="4064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78A9-DD22-4AF8-BF51-FA16D322DFE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116E1-EE0E-44AB-9C77-65F8EE6155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83C97-7E41-4B33-B199-E09E82D2CF5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56BE8-8315-4C3D-9F38-2EF820114E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A2108-D396-4092-811B-6F86960677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37E2-C589-48CF-8EE1-ADAA3B432E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ackgro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052513"/>
            <a:ext cx="70104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Master-Titelformat zu bearbeiten.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844675"/>
            <a:ext cx="828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Hier klicken, um Master-Textformat zu bearbeiten.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pic>
        <p:nvPicPr>
          <p:cNvPr id="1029" name="Picture 19" descr="bl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5888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4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69088"/>
            <a:ext cx="7556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6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86503E-CB92-40BD-B282-F18E1993E14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377825" indent="-377825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30250" indent="-350838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2pPr>
      <a:lvl3pPr marL="1041400" indent="-309563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3pPr>
      <a:lvl4pPr marL="1333500" indent="-290513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4pPr>
      <a:lvl5pPr marL="1651000" indent="-290513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5pPr>
      <a:lvl6pPr marL="2108200" indent="-290513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6pPr>
      <a:lvl7pPr marL="2565400" indent="-290513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7pPr>
      <a:lvl8pPr marL="3022600" indent="-290513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8pPr>
      <a:lvl9pPr marL="3479800" indent="-290513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3861048"/>
            <a:ext cx="6840760" cy="1684784"/>
          </a:xfrm>
        </p:spPr>
        <p:txBody>
          <a:bodyPr/>
          <a:lstStyle/>
          <a:p>
            <a:r>
              <a:rPr lang="en-US" sz="4000" dirty="0" smtClean="0">
                <a:solidFill>
                  <a:srgbClr val="C0C0C0"/>
                </a:solidFill>
              </a:rPr>
              <a:t>An in depth analysis of</a:t>
            </a:r>
            <a:br>
              <a:rPr lang="en-US" sz="4000" dirty="0" smtClean="0">
                <a:solidFill>
                  <a:srgbClr val="C0C0C0"/>
                </a:solidFill>
              </a:rPr>
            </a:br>
            <a:r>
              <a:rPr lang="en-US" sz="4000" dirty="0" smtClean="0">
                <a:solidFill>
                  <a:srgbClr val="C0C0C0"/>
                </a:solidFill>
              </a:rPr>
              <a:t>CVE-2013-3906</a:t>
            </a:r>
            <a:endParaRPr lang="en-US" sz="4000" noProof="0" dirty="0" smtClean="0">
              <a:solidFill>
                <a:srgbClr val="C0C0C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5661248"/>
            <a:ext cx="3810000" cy="576064"/>
          </a:xfrm>
        </p:spPr>
        <p:txBody>
          <a:bodyPr/>
          <a:lstStyle/>
          <a:p>
            <a:r>
              <a:rPr lang="en-US" sz="2000" noProof="0" dirty="0" smtClean="0">
                <a:solidFill>
                  <a:srgbClr val="B2B2B2"/>
                </a:solidFill>
              </a:rPr>
              <a:t>Frank Boldewin</a:t>
            </a:r>
          </a:p>
        </p:txBody>
      </p:sp>
      <p:pic>
        <p:nvPicPr>
          <p:cNvPr id="4" name="Grafik 3" descr="masTI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052736"/>
            <a:ext cx="318135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Short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the TIFF </a:t>
            </a:r>
            <a:r>
              <a:rPr lang="de-DE" dirty="0" err="1" smtClean="0"/>
              <a:t>file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844675"/>
            <a:ext cx="8748712" cy="4343400"/>
          </a:xfrm>
        </p:spPr>
        <p:txBody>
          <a:bodyPr/>
          <a:lstStyle/>
          <a:p>
            <a:r>
              <a:rPr lang="en-US" b="1" dirty="0" smtClean="0"/>
              <a:t>Each IFD contains one or more data structures called tags</a:t>
            </a:r>
          </a:p>
          <a:p>
            <a:r>
              <a:rPr lang="en-US" b="1" dirty="0" smtClean="0"/>
              <a:t>Tags are identified by its values, e.g. </a:t>
            </a:r>
            <a:r>
              <a:rPr lang="de-DE" b="1" dirty="0" err="1" smtClean="0"/>
              <a:t>ImageWidth</a:t>
            </a:r>
            <a:r>
              <a:rPr lang="de-DE" b="1" dirty="0" smtClean="0"/>
              <a:t> = 256</a:t>
            </a:r>
          </a:p>
          <a:p>
            <a:endParaRPr lang="de-DE" b="1" dirty="0" smtClean="0"/>
          </a:p>
          <a:p>
            <a:r>
              <a:rPr lang="en-US" b="1" dirty="0" smtClean="0"/>
              <a:t>Each tag has a 12-bytes record, containing </a:t>
            </a:r>
            <a:r>
              <a:rPr lang="en-US" b="1" dirty="0" err="1" smtClean="0"/>
              <a:t>infos</a:t>
            </a:r>
            <a:r>
              <a:rPr lang="en-US" b="1" dirty="0" smtClean="0"/>
              <a:t> about the bitmapped data, e.g.</a:t>
            </a:r>
          </a:p>
          <a:p>
            <a:pPr lvl="1"/>
            <a:r>
              <a:rPr lang="en-US" b="1" dirty="0" smtClean="0"/>
              <a:t>Compression type</a:t>
            </a:r>
          </a:p>
          <a:p>
            <a:pPr lvl="1"/>
            <a:r>
              <a:rPr lang="en-US" b="1" dirty="0" smtClean="0"/>
              <a:t>X+Y Resolution</a:t>
            </a:r>
          </a:p>
          <a:p>
            <a:pPr lvl="1"/>
            <a:r>
              <a:rPr lang="en-US" b="1" dirty="0" err="1" smtClean="0"/>
              <a:t>StripByteCounts</a:t>
            </a:r>
            <a:r>
              <a:rPr lang="en-US" b="1" dirty="0" smtClean="0"/>
              <a:t> (Important for exploitation!)</a:t>
            </a:r>
          </a:p>
          <a:p>
            <a:pPr lvl="1"/>
            <a:r>
              <a:rPr lang="en-US" b="1" dirty="0" err="1" smtClean="0"/>
              <a:t>JPEGInterchangeFormat</a:t>
            </a:r>
            <a:r>
              <a:rPr lang="en-US" b="1" dirty="0" smtClean="0"/>
              <a:t> </a:t>
            </a:r>
            <a:r>
              <a:rPr lang="en-US" b="1" dirty="0" smtClean="0"/>
              <a:t>(Important </a:t>
            </a:r>
            <a:r>
              <a:rPr lang="en-US" b="1" dirty="0" smtClean="0"/>
              <a:t>for exploitation!)</a:t>
            </a:r>
          </a:p>
          <a:p>
            <a:pPr lvl="1"/>
            <a:r>
              <a:rPr lang="en-US" b="1" dirty="0" err="1" smtClean="0"/>
              <a:t>JPEGInterchangeFormatLength</a:t>
            </a:r>
            <a:r>
              <a:rPr lang="en-US" b="1" dirty="0" smtClean="0"/>
              <a:t> </a:t>
            </a:r>
            <a:r>
              <a:rPr lang="en-US" b="1" dirty="0" smtClean="0"/>
              <a:t>(Important for exploitation</a:t>
            </a:r>
            <a:r>
              <a:rPr lang="en-US" b="1" dirty="0" smtClean="0"/>
              <a:t>!)</a:t>
            </a:r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494C9-71C1-4925-B2C1-F78DC6161E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7849120" cy="465137"/>
          </a:xfrm>
        </p:spPr>
        <p:txBody>
          <a:bodyPr/>
          <a:lstStyle/>
          <a:p>
            <a:r>
              <a:rPr lang="de-DE" dirty="0" smtClean="0"/>
              <a:t>Integer Overflow </a:t>
            </a:r>
            <a:r>
              <a:rPr lang="de-DE" dirty="0" err="1" smtClean="0"/>
              <a:t>to</a:t>
            </a:r>
            <a:r>
              <a:rPr lang="de-DE" dirty="0" smtClean="0"/>
              <a:t> 0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adding</a:t>
            </a:r>
            <a:r>
              <a:rPr lang="de-DE" dirty="0" smtClean="0"/>
              <a:t> StripByteCounts </a:t>
            </a:r>
            <a:r>
              <a:rPr lang="de-DE" dirty="0" err="1" smtClean="0"/>
              <a:t>values</a:t>
            </a:r>
            <a:r>
              <a:rPr lang="de-DE" dirty="0" smtClean="0"/>
              <a:t> + </a:t>
            </a:r>
            <a:r>
              <a:rPr lang="de-DE" dirty="0" err="1" smtClean="0"/>
              <a:t>JPEGInterchangeFormatLength</a:t>
            </a:r>
            <a:r>
              <a:rPr lang="de-DE" dirty="0" smtClean="0"/>
              <a:t> (0x1484)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494C9-71C1-4925-B2C1-F78DC6161E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148" name="Picture 4" descr="C:\tools\TIFF-exploit\Screenshots\Integer-overflow-va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5810250" cy="2562225"/>
          </a:xfrm>
          <a:prstGeom prst="rect">
            <a:avLst/>
          </a:prstGeom>
          <a:noFill/>
        </p:spPr>
      </p:pic>
      <p:pic>
        <p:nvPicPr>
          <p:cNvPr id="6149" name="Picture 5" descr="C:\tools\TIFF-exploit\Screenshots\Integer-Overflow-value-1st-str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365104"/>
            <a:ext cx="4906549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Modified</a:t>
            </a:r>
            <a:r>
              <a:rPr lang="de-DE" dirty="0" smtClean="0"/>
              <a:t> JFIF </a:t>
            </a:r>
            <a:r>
              <a:rPr lang="de-DE" dirty="0" err="1" smtClean="0"/>
              <a:t>inside</a:t>
            </a:r>
            <a:r>
              <a:rPr lang="de-DE" dirty="0" smtClean="0"/>
              <a:t> TIFF File (</a:t>
            </a:r>
            <a:r>
              <a:rPr lang="de-DE" dirty="0" err="1" smtClean="0"/>
              <a:t>Length</a:t>
            </a:r>
            <a:r>
              <a:rPr lang="de-DE" dirty="0" smtClean="0"/>
              <a:t> 0x1484)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494C9-71C1-4925-B2C1-F78DC6161E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170" name="Picture 2" descr="C:\tools\TIFF-exploit\Screenshots\evil-JF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155953" cy="4032448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827584" y="6093296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</a:rPr>
              <a:t>Take </a:t>
            </a:r>
            <a:r>
              <a:rPr lang="de-DE" dirty="0" err="1" smtClean="0">
                <a:solidFill>
                  <a:schemeClr val="bg1"/>
                </a:solidFill>
                <a:latin typeface="+mj-lt"/>
              </a:rPr>
              <a:t>note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 of the large </a:t>
            </a:r>
            <a:r>
              <a:rPr lang="de-DE" dirty="0" err="1" smtClean="0">
                <a:solidFill>
                  <a:schemeClr val="bg1"/>
                </a:solidFill>
                <a:latin typeface="+mj-lt"/>
              </a:rPr>
              <a:t>amount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 of 08 </a:t>
            </a:r>
            <a:r>
              <a:rPr lang="de-DE" dirty="0" err="1" smtClean="0">
                <a:solidFill>
                  <a:schemeClr val="bg1"/>
                </a:solidFill>
                <a:latin typeface="+mj-lt"/>
              </a:rPr>
              <a:t>values</a:t>
            </a:r>
            <a:r>
              <a:rPr lang="de-DE" dirty="0" smtClean="0">
                <a:solidFill>
                  <a:schemeClr val="bg1"/>
                </a:solidFill>
                <a:latin typeface="+mj-lt"/>
              </a:rPr>
              <a:t> !!!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Exploit</a:t>
            </a:r>
            <a:r>
              <a:rPr lang="de-DE" dirty="0" smtClean="0"/>
              <a:t> </a:t>
            </a:r>
            <a:r>
              <a:rPr lang="de-DE" dirty="0" err="1" smtClean="0"/>
              <a:t>Trace</a:t>
            </a:r>
            <a:r>
              <a:rPr lang="de-DE" dirty="0" smtClean="0"/>
              <a:t> – </a:t>
            </a:r>
            <a:r>
              <a:rPr lang="de-DE" dirty="0" err="1" smtClean="0"/>
              <a:t>Calculation</a:t>
            </a:r>
            <a:r>
              <a:rPr lang="de-DE" dirty="0" smtClean="0"/>
              <a:t> and 0-Bytes </a:t>
            </a:r>
            <a:r>
              <a:rPr lang="de-DE" dirty="0" err="1" smtClean="0"/>
              <a:t>allocation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494C9-71C1-4925-B2C1-F78DC6161E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Grafik 4" descr="Exploit-Trac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8424936" cy="4752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497192" cy="648295"/>
          </a:xfrm>
        </p:spPr>
        <p:txBody>
          <a:bodyPr/>
          <a:lstStyle/>
          <a:p>
            <a:r>
              <a:rPr lang="de-DE" dirty="0" err="1" smtClean="0"/>
              <a:t>Exploit</a:t>
            </a:r>
            <a:r>
              <a:rPr lang="de-DE" dirty="0" smtClean="0"/>
              <a:t> </a:t>
            </a:r>
            <a:r>
              <a:rPr lang="de-DE" dirty="0" err="1" smtClean="0"/>
              <a:t>Trace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Memcpy</a:t>
            </a:r>
            <a:r>
              <a:rPr lang="de-DE" dirty="0" smtClean="0"/>
              <a:t> of JFIF </a:t>
            </a:r>
            <a:r>
              <a:rPr lang="de-DE" dirty="0" err="1" smtClean="0"/>
              <a:t>to</a:t>
            </a:r>
            <a:r>
              <a:rPr lang="de-DE" dirty="0" smtClean="0"/>
              <a:t> 0-Bytes </a:t>
            </a:r>
            <a:r>
              <a:rPr lang="de-DE" dirty="0" err="1" smtClean="0"/>
              <a:t>allocated</a:t>
            </a:r>
            <a:r>
              <a:rPr lang="de-DE" dirty="0" smtClean="0"/>
              <a:t> HEAP-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494C9-71C1-4925-B2C1-F78DC6161E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431032" y="3933056"/>
            <a:ext cx="87129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Overwritten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vftable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evil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JFIF</a:t>
            </a:r>
            <a:r>
              <a:rPr kumimoji="0" lang="de-DE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points</a:t>
            </a:r>
            <a:r>
              <a:rPr kumimoji="0" lang="de-DE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</a:t>
            </a:r>
            <a:r>
              <a:rPr kumimoji="0" lang="de-DE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address</a:t>
            </a:r>
            <a:r>
              <a:rPr kumimoji="0" lang="de-DE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0x08080808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Grafik 7" descr="Exploit-Trac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8424936" cy="1656184"/>
          </a:xfrm>
          <a:prstGeom prst="rect">
            <a:avLst/>
          </a:prstGeom>
        </p:spPr>
      </p:pic>
      <p:pic>
        <p:nvPicPr>
          <p:cNvPr id="9" name="Grafik 8" descr="Exploit-Trac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09120"/>
            <a:ext cx="842493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Vftable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and after </a:t>
            </a:r>
            <a:r>
              <a:rPr lang="de-DE" dirty="0" err="1" smtClean="0"/>
              <a:t>corruption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494C9-71C1-4925-B2C1-F78DC6161E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Grafik 4" descr="Memcpy before-af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6372200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7921128" cy="465137"/>
          </a:xfrm>
        </p:spPr>
        <p:txBody>
          <a:bodyPr/>
          <a:lstStyle/>
          <a:p>
            <a:r>
              <a:rPr lang="de-DE" dirty="0" smtClean="0"/>
              <a:t>ROP Stage </a:t>
            </a:r>
            <a:r>
              <a:rPr lang="de-DE" dirty="0" err="1" smtClean="0"/>
              <a:t>with</a:t>
            </a:r>
            <a:r>
              <a:rPr lang="de-DE" dirty="0" smtClean="0"/>
              <a:t> MSCOMCTL.OCX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bypass</a:t>
            </a:r>
            <a:r>
              <a:rPr lang="de-DE" dirty="0" smtClean="0"/>
              <a:t> DEP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494C9-71C1-4925-B2C1-F78DC6161E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Grafik 4" descr="ROP-st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8136904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Payload </a:t>
            </a:r>
            <a:r>
              <a:rPr lang="de-DE" dirty="0" err="1" smtClean="0"/>
              <a:t>decryption</a:t>
            </a:r>
            <a:r>
              <a:rPr lang="de-DE" dirty="0" smtClean="0"/>
              <a:t> in </a:t>
            </a:r>
            <a:r>
              <a:rPr lang="de-DE" dirty="0" err="1" smtClean="0"/>
              <a:t>shellcode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activeX1.bin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494C9-71C1-4925-B2C1-F78DC6161E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2290" name="Picture 2" descr="C:\tools\TIFF-exploit\Screenshots\Shellcode-Payload-decry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715251" cy="1590675"/>
          </a:xfrm>
          <a:prstGeom prst="rect">
            <a:avLst/>
          </a:prstGeom>
          <a:noFill/>
        </p:spPr>
      </p:pic>
      <p:pic>
        <p:nvPicPr>
          <p:cNvPr id="12291" name="Picture 3" descr="C:\tools\TIFF-exploit\Screenshots\ActiveX1-encrypted-pay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5924551" cy="1962150"/>
          </a:xfrm>
          <a:prstGeom prst="rect">
            <a:avLst/>
          </a:prstGeom>
          <a:noFill/>
        </p:spPr>
      </p:pic>
      <p:pic>
        <p:nvPicPr>
          <p:cNvPr id="12292" name="Picture 4" descr="C:\tools\TIFF-exploit\Screenshots\ActiveX1-decrypted-pay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953000"/>
            <a:ext cx="5915026" cy="1905000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6084168" y="3789040"/>
            <a:ext cx="2480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Encrypted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payload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5733256"/>
            <a:ext cx="2480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Decrypted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payload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68BAAD-2ABB-471D-A043-21BAD7D723EC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5472608" cy="5063331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4400" b="1" noProof="0" dirty="0" smtClean="0"/>
              <a:t>Cheers to</a:t>
            </a:r>
          </a:p>
          <a:p>
            <a:pPr algn="ctr">
              <a:buFont typeface="Wingdings" pitchFamily="2" charset="2"/>
              <a:buNone/>
            </a:pPr>
            <a:endParaRPr lang="en-US" sz="3200" b="1" dirty="0" smtClean="0"/>
          </a:p>
          <a:p>
            <a:pPr algn="ctr">
              <a:buFont typeface="Wingdings" pitchFamily="2" charset="2"/>
              <a:buNone/>
            </a:pPr>
            <a:r>
              <a:rPr lang="en-US" sz="3200" b="1" dirty="0" err="1" smtClean="0"/>
              <a:t>Elia</a:t>
            </a:r>
            <a:r>
              <a:rPr lang="en-US" sz="3200" b="1" dirty="0" smtClean="0"/>
              <a:t> Florio</a:t>
            </a:r>
          </a:p>
          <a:p>
            <a:pPr algn="ctr">
              <a:buFont typeface="Wingdings" pitchFamily="2" charset="2"/>
              <a:buNone/>
            </a:pPr>
            <a:r>
              <a:rPr lang="en-US" sz="3200" b="1" dirty="0" smtClean="0"/>
              <a:t>EP_X0FF</a:t>
            </a:r>
          </a:p>
          <a:p>
            <a:pPr algn="ctr">
              <a:buFont typeface="Wingdings" pitchFamily="2" charset="2"/>
              <a:buNone/>
            </a:pPr>
            <a:r>
              <a:rPr lang="en-US" sz="3200" b="1" dirty="0" err="1" smtClean="0"/>
              <a:t>Aleks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Matrosov</a:t>
            </a:r>
            <a:endParaRPr lang="en-US" sz="3200" b="1" dirty="0" smtClean="0"/>
          </a:p>
          <a:p>
            <a:pPr algn="ctr">
              <a:buFont typeface="Wingdings" pitchFamily="2" charset="2"/>
              <a:buNone/>
            </a:pPr>
            <a:r>
              <a:rPr lang="en-US" sz="3200" b="1" dirty="0" smtClean="0"/>
              <a:t>Thug4lif3</a:t>
            </a:r>
          </a:p>
          <a:p>
            <a:pPr algn="ctr">
              <a:buFont typeface="Wingdings" pitchFamily="2" charset="2"/>
              <a:buNone/>
            </a:pPr>
            <a:endParaRPr lang="en-US" sz="4000" b="1" dirty="0" smtClean="0"/>
          </a:p>
          <a:p>
            <a:pPr algn="ctr">
              <a:buFont typeface="Wingdings" pitchFamily="2" charset="2"/>
              <a:buNone/>
            </a:pPr>
            <a:endParaRPr lang="en-US" sz="4000" b="1" dirty="0" smtClean="0"/>
          </a:p>
          <a:p>
            <a:pPr algn="ctr">
              <a:buFont typeface="Wingdings" pitchFamily="2" charset="2"/>
              <a:buNone/>
            </a:pPr>
            <a:endParaRPr lang="en-US" sz="4000" b="1" noProof="0" dirty="0" smtClean="0"/>
          </a:p>
          <a:p>
            <a:pPr algn="ctr">
              <a:buFont typeface="Wingdings" pitchFamily="2" charset="2"/>
              <a:buNone/>
            </a:pPr>
            <a:endParaRPr lang="en-US" sz="1600" b="1" noProof="0" dirty="0" smtClean="0"/>
          </a:p>
        </p:txBody>
      </p:sp>
      <p:pic>
        <p:nvPicPr>
          <p:cNvPr id="5" name="Grafik 4" descr="Che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340768"/>
            <a:ext cx="3923928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0CA6C-F8D3-4C84-B9FE-7A40DF9496CA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CVE-2013-3906 Description</a:t>
            </a:r>
            <a:endParaRPr lang="en-US" noProof="0" dirty="0" smtClean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95288" y="1844675"/>
            <a:ext cx="8280400" cy="2592437"/>
          </a:xfrm>
        </p:spPr>
        <p:txBody>
          <a:bodyPr/>
          <a:lstStyle/>
          <a:p>
            <a:pPr algn="just"/>
            <a:r>
              <a:rPr lang="en-US" b="1" dirty="0" smtClean="0"/>
              <a:t>GDI+ integer overflow in Microsoft Windows</a:t>
            </a:r>
          </a:p>
          <a:p>
            <a:pPr lvl="1" algn="just"/>
            <a:r>
              <a:rPr lang="en-US" b="1" dirty="0" smtClean="0"/>
              <a:t>Vista SP2</a:t>
            </a:r>
          </a:p>
          <a:p>
            <a:pPr lvl="1" algn="just"/>
            <a:r>
              <a:rPr lang="en-US" b="1" dirty="0" smtClean="0"/>
              <a:t>Server 2008 SP2</a:t>
            </a:r>
          </a:p>
          <a:p>
            <a:pPr lvl="1" algn="just"/>
            <a:r>
              <a:rPr lang="en-US" b="1" dirty="0" smtClean="0"/>
              <a:t>Office 2003 SP3</a:t>
            </a:r>
          </a:p>
          <a:p>
            <a:pPr lvl="1" algn="just"/>
            <a:r>
              <a:rPr lang="en-US" b="1" dirty="0" smtClean="0"/>
              <a:t>Office 2007 SP3</a:t>
            </a:r>
          </a:p>
          <a:p>
            <a:pPr lvl="1" algn="just"/>
            <a:r>
              <a:rPr lang="en-US" b="1" dirty="0" smtClean="0"/>
              <a:t>Office 2010 SP1 and SP2</a:t>
            </a:r>
          </a:p>
          <a:p>
            <a:pPr lvl="1" algn="just"/>
            <a:endParaRPr lang="en-US" b="1" dirty="0" smtClean="0"/>
          </a:p>
          <a:p>
            <a:pPr algn="just"/>
            <a:r>
              <a:rPr lang="en-US" b="1" dirty="0" smtClean="0"/>
              <a:t>Allows remote attackers to execute arbitrary code via a crafted TIFF image embedded in a Word document</a:t>
            </a:r>
          </a:p>
          <a:p>
            <a:pPr algn="just"/>
            <a:r>
              <a:rPr lang="en-US" b="1" dirty="0" smtClean="0"/>
              <a:t>First seen exploited in the wild in October </a:t>
            </a:r>
            <a:r>
              <a:rPr lang="en-US" b="1" dirty="0" smtClean="0"/>
              <a:t>2013</a:t>
            </a:r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sz="1400" b="1" dirty="0" smtClean="0"/>
              <a:t>       http://www.cve.mitre.org/cgi-bin/cvename.cgi?name=CVE-2013-3906</a:t>
            </a:r>
          </a:p>
          <a:p>
            <a:pPr>
              <a:buNone/>
            </a:pP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Infection</a:t>
            </a:r>
            <a:r>
              <a:rPr lang="de-DE" dirty="0" smtClean="0"/>
              <a:t> via </a:t>
            </a:r>
            <a:r>
              <a:rPr lang="de-DE" dirty="0" err="1" smtClean="0"/>
              <a:t>mail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MS Office </a:t>
            </a:r>
            <a:r>
              <a:rPr lang="de-DE" dirty="0" err="1" smtClean="0"/>
              <a:t>attachment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494C9-71C1-4925-B2C1-F78DC6161E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7" name="Picture 3" descr="C:\tools\TIFF-exploit\Screenshots\Money Transfer 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6624736" cy="5013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Opened</a:t>
            </a:r>
            <a:r>
              <a:rPr lang="de-DE" dirty="0" smtClean="0"/>
              <a:t> </a:t>
            </a:r>
            <a:r>
              <a:rPr lang="de-DE" dirty="0" err="1" smtClean="0"/>
              <a:t>docx</a:t>
            </a:r>
            <a:r>
              <a:rPr lang="de-DE" dirty="0" smtClean="0"/>
              <a:t> </a:t>
            </a:r>
            <a:r>
              <a:rPr lang="de-DE" dirty="0" err="1" smtClean="0"/>
              <a:t>file</a:t>
            </a:r>
            <a:r>
              <a:rPr lang="de-DE" dirty="0" smtClean="0"/>
              <a:t> </a:t>
            </a:r>
            <a:r>
              <a:rPr lang="de-DE" dirty="0" err="1" smtClean="0"/>
              <a:t>looks</a:t>
            </a:r>
            <a:r>
              <a:rPr lang="de-DE" dirty="0" smtClean="0"/>
              <a:t> </a:t>
            </a:r>
            <a:r>
              <a:rPr lang="de-DE" dirty="0" err="1" smtClean="0"/>
              <a:t>harmless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494C9-71C1-4925-B2C1-F78DC6161E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 descr="C:\tools\TIFF-exploit\Screenshots\Clean-Doc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096255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8425184" cy="465137"/>
          </a:xfrm>
        </p:spPr>
        <p:txBody>
          <a:bodyPr/>
          <a:lstStyle/>
          <a:p>
            <a:r>
              <a:rPr lang="de-DE" dirty="0" err="1" smtClean="0"/>
              <a:t>Unzipped</a:t>
            </a:r>
            <a:r>
              <a:rPr lang="de-DE" dirty="0" smtClean="0"/>
              <a:t> </a:t>
            </a:r>
            <a:r>
              <a:rPr lang="de-DE" dirty="0" err="1" smtClean="0"/>
              <a:t>docx</a:t>
            </a:r>
            <a:r>
              <a:rPr lang="de-DE" dirty="0" smtClean="0"/>
              <a:t> </a:t>
            </a:r>
            <a:r>
              <a:rPr lang="de-DE" dirty="0" err="1" smtClean="0"/>
              <a:t>file</a:t>
            </a:r>
            <a:r>
              <a:rPr lang="de-DE" dirty="0" smtClean="0"/>
              <a:t> – </a:t>
            </a:r>
            <a:r>
              <a:rPr lang="de-DE" dirty="0" err="1" smtClean="0"/>
              <a:t>cyrillic</a:t>
            </a:r>
            <a:r>
              <a:rPr lang="de-DE" dirty="0" smtClean="0"/>
              <a:t> </a:t>
            </a:r>
            <a:r>
              <a:rPr lang="de-DE" dirty="0" err="1" smtClean="0"/>
              <a:t>characters</a:t>
            </a:r>
            <a:r>
              <a:rPr lang="de-DE" dirty="0" smtClean="0"/>
              <a:t> </a:t>
            </a:r>
            <a:r>
              <a:rPr lang="de-DE" dirty="0" err="1" smtClean="0"/>
              <a:t>give</a:t>
            </a:r>
            <a:r>
              <a:rPr lang="de-DE" dirty="0" smtClean="0"/>
              <a:t> </a:t>
            </a:r>
            <a:r>
              <a:rPr lang="de-DE" dirty="0" err="1" smtClean="0"/>
              <a:t>hints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origin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494C9-71C1-4925-B2C1-F78DC6161E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074" name="Picture 2" descr="C:\tools\TIFF-exploit\Screenshots\evil-TI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73216"/>
            <a:ext cx="8460941" cy="1152128"/>
          </a:xfrm>
          <a:prstGeom prst="rect">
            <a:avLst/>
          </a:prstGeom>
          <a:noFill/>
        </p:spPr>
      </p:pic>
      <p:pic>
        <p:nvPicPr>
          <p:cNvPr id="3076" name="Picture 4" descr="C:\tools\TIFF-exploit\Screenshots\Ori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7773268" cy="3096344"/>
          </a:xfrm>
          <a:prstGeom prst="rect">
            <a:avLst/>
          </a:prstGeom>
          <a:noFill/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323528" y="4797152"/>
            <a:ext cx="864096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Unzipped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docx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file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</a:t>
            </a:r>
            <a:r>
              <a:rPr kumimoji="0" lang="de-DE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evil</a:t>
            </a:r>
            <a:r>
              <a:rPr kumimoji="0" lang="de-DE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TIFF </a:t>
            </a:r>
            <a:r>
              <a:rPr kumimoji="0" lang="de-DE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image</a:t>
            </a:r>
            <a:r>
              <a:rPr lang="de-DE" sz="18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1800" kern="0" noProof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causing</a:t>
            </a:r>
            <a:r>
              <a:rPr lang="de-DE" sz="18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de-DE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integer </a:t>
            </a:r>
            <a:r>
              <a:rPr kumimoji="0" lang="de-DE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overflow</a:t>
            </a: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Unzipped</a:t>
            </a:r>
            <a:r>
              <a:rPr lang="de-DE" dirty="0" smtClean="0"/>
              <a:t> </a:t>
            </a:r>
            <a:r>
              <a:rPr lang="de-DE" dirty="0" err="1" smtClean="0"/>
              <a:t>docx</a:t>
            </a:r>
            <a:r>
              <a:rPr lang="de-DE" dirty="0" smtClean="0"/>
              <a:t> </a:t>
            </a:r>
            <a:r>
              <a:rPr lang="de-DE" dirty="0" err="1" smtClean="0"/>
              <a:t>file</a:t>
            </a:r>
            <a:r>
              <a:rPr lang="de-DE" dirty="0" smtClean="0"/>
              <a:t> – ActiveX </a:t>
            </a:r>
            <a:r>
              <a:rPr lang="de-DE" dirty="0" err="1" smtClean="0"/>
              <a:t>directory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494C9-71C1-4925-B2C1-F78DC6161E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8" name="Picture 2" descr="C:\tools\TIFF-exploit\Screenshots\Docx-interesting directo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756084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ActiveX </a:t>
            </a:r>
            <a:r>
              <a:rPr lang="de-DE" dirty="0" err="1" smtClean="0"/>
              <a:t>heap-spraying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/>
              <a:t>New </a:t>
            </a:r>
            <a:r>
              <a:rPr lang="de-DE" sz="2400" b="1" dirty="0" err="1" smtClean="0"/>
              <a:t>technique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introducted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the </a:t>
            </a:r>
            <a:r>
              <a:rPr lang="de-DE" sz="2400" b="1" dirty="0" err="1" smtClean="0"/>
              <a:t>first</a:t>
            </a:r>
            <a:r>
              <a:rPr lang="de-DE" sz="2400" b="1" dirty="0" smtClean="0"/>
              <a:t> time in CVE-2013-3906</a:t>
            </a:r>
          </a:p>
          <a:p>
            <a:r>
              <a:rPr lang="de-DE" sz="2400" b="1" dirty="0" err="1" smtClean="0"/>
              <a:t>Winword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performs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heap</a:t>
            </a:r>
            <a:r>
              <a:rPr lang="de-DE" sz="2400" b="1" dirty="0" smtClean="0"/>
              <a:t>-spray, so </a:t>
            </a:r>
            <a:r>
              <a:rPr lang="de-DE" sz="2400" b="1" dirty="0" err="1" smtClean="0"/>
              <a:t>no</a:t>
            </a:r>
            <a:r>
              <a:rPr lang="de-DE" sz="2400" b="1" dirty="0" smtClean="0"/>
              <a:t> extra </a:t>
            </a:r>
            <a:r>
              <a:rPr lang="de-DE" sz="2400" b="1" dirty="0" err="1" smtClean="0"/>
              <a:t>code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needed</a:t>
            </a:r>
            <a:endParaRPr lang="de-DE" sz="2400" b="1" dirty="0" smtClean="0"/>
          </a:p>
          <a:p>
            <a:r>
              <a:rPr lang="de-DE" sz="2400" b="1" dirty="0" smtClean="0"/>
              <a:t>As </a:t>
            </a:r>
            <a:r>
              <a:rPr lang="de-DE" sz="2400" b="1" dirty="0" err="1" smtClean="0"/>
              <a:t>usual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shellcode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is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sprayed</a:t>
            </a:r>
            <a:r>
              <a:rPr lang="de-DE" sz="2400" b="1" dirty="0" smtClean="0"/>
              <a:t> multiple </a:t>
            </a:r>
            <a:r>
              <a:rPr lang="de-DE" sz="2400" b="1" dirty="0" err="1" smtClean="0"/>
              <a:t>times</a:t>
            </a:r>
            <a:r>
              <a:rPr lang="de-DE" sz="2400" b="1" dirty="0" smtClean="0"/>
              <a:t> in </a:t>
            </a:r>
            <a:r>
              <a:rPr lang="de-DE" sz="2400" b="1" dirty="0" err="1" smtClean="0"/>
              <a:t>memory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activex.bin</a:t>
            </a:r>
            <a:endParaRPr lang="de-DE" sz="2400" b="1" dirty="0" smtClean="0"/>
          </a:p>
          <a:p>
            <a:r>
              <a:rPr lang="de-DE" sz="2400" b="1" dirty="0" err="1" smtClean="0"/>
              <a:t>Shellcode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uses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decryption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loop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avoid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detection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known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patterns</a:t>
            </a:r>
            <a:endParaRPr lang="de-DE" sz="2400" b="1" dirty="0" smtClean="0"/>
          </a:p>
          <a:p>
            <a:endParaRPr lang="de-DE" sz="2400" b="1" dirty="0" smtClean="0"/>
          </a:p>
          <a:p>
            <a:endParaRPr lang="de-DE" sz="2400" b="1" dirty="0" smtClean="0"/>
          </a:p>
          <a:p>
            <a:endParaRPr lang="de-DE" sz="2400" b="1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494C9-71C1-4925-B2C1-F78DC6161E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019647"/>
            <a:ext cx="8497192" cy="465137"/>
          </a:xfrm>
        </p:spPr>
        <p:txBody>
          <a:bodyPr/>
          <a:lstStyle/>
          <a:p>
            <a:r>
              <a:rPr lang="de-DE" dirty="0" err="1" smtClean="0"/>
              <a:t>Officemalscanner</a:t>
            </a:r>
            <a:r>
              <a:rPr lang="de-DE" dirty="0" smtClean="0"/>
              <a:t> </a:t>
            </a:r>
            <a:r>
              <a:rPr lang="de-DE" dirty="0" err="1" smtClean="0"/>
              <a:t>decryption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494C9-71C1-4925-B2C1-F78DC6161E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122" name="Picture 2" descr="C:\tools\TIFF-exploit\Screenshots\officemalscanner-with-activexb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6477001" cy="4985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Short </a:t>
            </a: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the TIFF </a:t>
            </a:r>
            <a:r>
              <a:rPr lang="de-DE" dirty="0" err="1" smtClean="0"/>
              <a:t>file</a:t>
            </a:r>
            <a:r>
              <a:rPr lang="de-DE" dirty="0" smtClean="0"/>
              <a:t> </a:t>
            </a:r>
            <a:r>
              <a:rPr lang="de-DE" dirty="0" err="1" smtClean="0"/>
              <a:t>format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Created by Aldus and Microsoft in 1986</a:t>
            </a:r>
          </a:p>
          <a:p>
            <a:r>
              <a:rPr lang="en-US" b="1" dirty="0" smtClean="0"/>
              <a:t>Widely supported by publishing and page layout applications for:</a:t>
            </a:r>
          </a:p>
          <a:p>
            <a:pPr lvl="1"/>
            <a:r>
              <a:rPr lang="de-DE" b="1" dirty="0" err="1" smtClean="0"/>
              <a:t>Faxing</a:t>
            </a:r>
            <a:endParaRPr lang="de-DE" b="1" dirty="0" smtClean="0"/>
          </a:p>
          <a:p>
            <a:pPr lvl="1"/>
            <a:r>
              <a:rPr lang="de-DE" b="1" dirty="0" smtClean="0"/>
              <a:t>Scanning</a:t>
            </a:r>
          </a:p>
          <a:p>
            <a:pPr lvl="1"/>
            <a:r>
              <a:rPr lang="de-DE" b="1" dirty="0" smtClean="0"/>
              <a:t>Word </a:t>
            </a:r>
            <a:r>
              <a:rPr lang="de-DE" b="1" dirty="0" err="1" smtClean="0"/>
              <a:t>processing</a:t>
            </a:r>
            <a:endParaRPr lang="de-DE" b="1" dirty="0" smtClean="0"/>
          </a:p>
          <a:p>
            <a:pPr lvl="1"/>
            <a:r>
              <a:rPr lang="de-DE" b="1" dirty="0" err="1" smtClean="0"/>
              <a:t>Character</a:t>
            </a:r>
            <a:r>
              <a:rPr lang="de-DE" b="1" dirty="0" smtClean="0"/>
              <a:t> </a:t>
            </a:r>
            <a:r>
              <a:rPr lang="de-DE" b="1" dirty="0" err="1" smtClean="0"/>
              <a:t>recognition</a:t>
            </a:r>
            <a:endParaRPr lang="de-DE" b="1" dirty="0" smtClean="0"/>
          </a:p>
          <a:p>
            <a:pPr lvl="1"/>
            <a:endParaRPr lang="de-DE" b="1" dirty="0" smtClean="0"/>
          </a:p>
          <a:p>
            <a:r>
              <a:rPr lang="en-US" b="1" dirty="0" smtClean="0"/>
              <a:t>TIFF files are organized into three sections</a:t>
            </a:r>
          </a:p>
          <a:p>
            <a:pPr lvl="1"/>
            <a:r>
              <a:rPr lang="de-DE" b="1" dirty="0" smtClean="0"/>
              <a:t>Image File Header (IFH)</a:t>
            </a:r>
          </a:p>
          <a:p>
            <a:pPr lvl="1"/>
            <a:r>
              <a:rPr lang="de-DE" b="1" dirty="0" smtClean="0"/>
              <a:t>Image File Directory (IFD)</a:t>
            </a:r>
          </a:p>
          <a:p>
            <a:pPr lvl="1"/>
            <a:r>
              <a:rPr lang="de-DE" b="1" dirty="0" smtClean="0"/>
              <a:t>Bitmap data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494C9-71C1-4925-B2C1-F78DC6161E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constructer-master">
  <a:themeElements>
    <a:clrScheme name="reconstructer-master 1">
      <a:dk1>
        <a:srgbClr val="03284D"/>
      </a:dk1>
      <a:lt1>
        <a:srgbClr val="FFFFFF"/>
      </a:lt1>
      <a:dk2>
        <a:srgbClr val="03284D"/>
      </a:dk2>
      <a:lt2>
        <a:srgbClr val="808080"/>
      </a:lt2>
      <a:accent1>
        <a:srgbClr val="07AADD"/>
      </a:accent1>
      <a:accent2>
        <a:srgbClr val="F95D25"/>
      </a:accent2>
      <a:accent3>
        <a:srgbClr val="FFFFFF"/>
      </a:accent3>
      <a:accent4>
        <a:srgbClr val="022140"/>
      </a:accent4>
      <a:accent5>
        <a:srgbClr val="AAD2EB"/>
      </a:accent5>
      <a:accent6>
        <a:srgbClr val="E25320"/>
      </a:accent6>
      <a:hlink>
        <a:srgbClr val="044D72"/>
      </a:hlink>
      <a:folHlink>
        <a:srgbClr val="B7B0AE"/>
      </a:folHlink>
    </a:clrScheme>
    <a:fontScheme name="reconstructer-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684AC"/>
            </a:gs>
            <a:gs pos="100000">
              <a:srgbClr val="0684AC">
                <a:gamma/>
                <a:tint val="10588"/>
                <a:invGamma/>
              </a:srgbClr>
            </a:gs>
          </a:gsLst>
          <a:lin ang="2700000" scaled="1"/>
        </a:gra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684AC"/>
            </a:gs>
            <a:gs pos="100000">
              <a:srgbClr val="0684AC">
                <a:gamma/>
                <a:tint val="10588"/>
                <a:invGamma/>
              </a:srgbClr>
            </a:gs>
          </a:gsLst>
          <a:lin ang="2700000" scaled="1"/>
        </a:gra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reconstructer-master 1">
        <a:dk1>
          <a:srgbClr val="03284D"/>
        </a:dk1>
        <a:lt1>
          <a:srgbClr val="FFFFFF"/>
        </a:lt1>
        <a:dk2>
          <a:srgbClr val="03284D"/>
        </a:dk2>
        <a:lt2>
          <a:srgbClr val="808080"/>
        </a:lt2>
        <a:accent1>
          <a:srgbClr val="07AADD"/>
        </a:accent1>
        <a:accent2>
          <a:srgbClr val="F95D25"/>
        </a:accent2>
        <a:accent3>
          <a:srgbClr val="FFFFFF"/>
        </a:accent3>
        <a:accent4>
          <a:srgbClr val="022140"/>
        </a:accent4>
        <a:accent5>
          <a:srgbClr val="AAD2EB"/>
        </a:accent5>
        <a:accent6>
          <a:srgbClr val="E25320"/>
        </a:accent6>
        <a:hlink>
          <a:srgbClr val="044D72"/>
        </a:hlink>
        <a:folHlink>
          <a:srgbClr val="B7B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365</Words>
  <Application>Microsoft Office PowerPoint</Application>
  <PresentationFormat>Bildschirmpräsentation (4:3)</PresentationFormat>
  <Paragraphs>85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reconstructer-master</vt:lpstr>
      <vt:lpstr>An in depth analysis of CVE-2013-3906</vt:lpstr>
      <vt:lpstr>CVE-2013-3906 Description</vt:lpstr>
      <vt:lpstr>Infection via mail with MS Office attachment</vt:lpstr>
      <vt:lpstr>Opened docx file looks harmless</vt:lpstr>
      <vt:lpstr>Unzipped docx file – cyrillic characters give hints to its origin</vt:lpstr>
      <vt:lpstr>Unzipped docx file – ActiveX directory</vt:lpstr>
      <vt:lpstr>ActiveX heap-spraying</vt:lpstr>
      <vt:lpstr>Officemalscanner decryption loop detection</vt:lpstr>
      <vt:lpstr>Short introduction to the TIFF file format</vt:lpstr>
      <vt:lpstr>Short introduction to the TIFF file format</vt:lpstr>
      <vt:lpstr>Integer Overflow to 0 by adding StripByteCounts values + JPEGInterchangeFormatLength (0x1484) together </vt:lpstr>
      <vt:lpstr>Modified JFIF inside TIFF File (Length 0x1484)</vt:lpstr>
      <vt:lpstr>Exploit Trace – Calculation and 0-Bytes allocation</vt:lpstr>
      <vt:lpstr>Exploit Trace  Memcpy of JFIF to 0-Bytes allocated HEAP-memory </vt:lpstr>
      <vt:lpstr>Vftable before and after corruption</vt:lpstr>
      <vt:lpstr>ROP Stage with MSCOMCTL.OCX code to bypass DEP</vt:lpstr>
      <vt:lpstr>Payload decryption in shellcode inside activeX1.bin</vt:lpstr>
      <vt:lpstr>Folie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Hunting rootkits with Windbg</dc:title>
  <dc:creator/>
  <cp:lastModifiedBy/>
  <cp:revision>2</cp:revision>
  <cp:lastPrinted>1900-12-31T22:00:00Z</cp:lastPrinted>
  <dcterms:created xsi:type="dcterms:W3CDTF">1900-12-31T22:00:00Z</dcterms:created>
  <dcterms:modified xsi:type="dcterms:W3CDTF">2014-03-18T10:25:35Z</dcterms:modified>
</cp:coreProperties>
</file>